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97" r:id="rId1"/>
  </p:sldMasterIdLst>
  <p:notesMasterIdLst>
    <p:notesMasterId r:id="rId8"/>
  </p:notesMasterIdLst>
  <p:handoutMasterIdLst>
    <p:handoutMasterId r:id="rId9"/>
  </p:handoutMasterIdLst>
  <p:sldIdLst>
    <p:sldId id="429" r:id="rId2"/>
    <p:sldId id="766" r:id="rId3"/>
    <p:sldId id="762" r:id="rId4"/>
    <p:sldId id="768" r:id="rId5"/>
    <p:sldId id="767" r:id="rId6"/>
    <p:sldId id="769" r:id="rId7"/>
  </p:sldIdLst>
  <p:sldSz cx="9144000" cy="6858000" type="screen4x3"/>
  <p:notesSz cx="6950075" cy="92360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-107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-107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-107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-107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-107" charset="0"/>
        <a:ea typeface="+mn-ea"/>
        <a:cs typeface="+mn-cs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Times" pitchFamily="-107" charset="0"/>
        <a:ea typeface="+mn-ea"/>
        <a:cs typeface="+mn-cs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Times" pitchFamily="-107" charset="0"/>
        <a:ea typeface="+mn-ea"/>
        <a:cs typeface="+mn-cs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Times" pitchFamily="-107" charset="0"/>
        <a:ea typeface="+mn-ea"/>
        <a:cs typeface="+mn-cs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Times" pitchFamily="-107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909">
          <p15:clr>
            <a:srgbClr val="A4A3A4"/>
          </p15:clr>
        </p15:guide>
        <p15:guide id="2" pos="218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1708"/>
    <a:srgbClr val="1407C6"/>
    <a:srgbClr val="000000"/>
    <a:srgbClr val="FEFE33"/>
    <a:srgbClr val="860E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1904" autoAdjust="0"/>
    <p:restoredTop sz="87659" autoAdjust="0"/>
  </p:normalViewPr>
  <p:slideViewPr>
    <p:cSldViewPr>
      <p:cViewPr varScale="1">
        <p:scale>
          <a:sx n="66" d="100"/>
          <a:sy n="66" d="100"/>
        </p:scale>
        <p:origin x="-160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1638" y="72"/>
      </p:cViewPr>
      <p:guideLst>
        <p:guide orient="horz" pos="2909"/>
        <p:guide pos="218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handoutMaster" Target="handoutMasters/handoutMaster1.xml"/><Relationship Id="rId10" Type="http://schemas.openxmlformats.org/officeDocument/2006/relationships/printerSettings" Target="printerSettings/printerSettings1.bin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271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92958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8376" y="0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dirty="0"/>
          </a:p>
        </p:txBody>
      </p:sp>
      <p:sp>
        <p:nvSpPr>
          <p:cNvPr id="337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5225" y="692150"/>
            <a:ext cx="4619625" cy="3463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6677" y="4387136"/>
            <a:ext cx="5096722" cy="4156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74271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8376" y="8774271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3E97F34-7A46-5C48-9994-4F17881B3FE5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24986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6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6" charset="0"/>
        <a:ea typeface="ＭＳ Ｐゴシック" pitchFamily="-107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6" charset="0"/>
        <a:ea typeface="ＭＳ Ｐゴシック" pitchFamily="-107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6" charset="0"/>
        <a:ea typeface="ＭＳ Ｐゴシック" pitchFamily="-107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6" charset="0"/>
        <a:ea typeface="ＭＳ Ｐゴシック" pitchFamily="-107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ADA8A38-43DE-1E45-BDAA-06CFBC403194}" type="slidenum">
              <a:rPr lang="en-US"/>
              <a:pPr/>
              <a:t>1</a:t>
            </a:fld>
            <a:endParaRPr lang="en-US" dirty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>
              <a:latin typeface="Times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3033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1pPr>
            <a:lvl2pPr marL="751494" indent="-289036"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2pPr>
            <a:lvl3pPr marL="1156145" indent="-231229"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3pPr>
            <a:lvl4pPr marL="1618602" indent="-231229"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4pPr>
            <a:lvl5pPr marL="2081060" indent="-231229"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5pPr>
            <a:lvl6pPr marL="2543518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6pPr>
            <a:lvl7pPr marL="3005976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7pPr>
            <a:lvl8pPr marL="3468434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8pPr>
            <a:lvl9pPr marL="3930891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9pPr>
          </a:lstStyle>
          <a:p>
            <a:fld id="{AEB0C88E-47E5-4F28-A0D0-F2C69BF81BCE}" type="slidenum">
              <a:rPr lang="en-US" sz="1200"/>
              <a:pPr/>
              <a:t>2</a:t>
            </a:fld>
            <a:endParaRPr lang="en-US" sz="1200" dirty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>
              <a:latin typeface="Times" pitchFamily="-106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488050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D85D09-D454-5B48-9B8D-8B9D79223F2D}" type="slidenum">
              <a:rPr lang="en-US"/>
              <a:pPr/>
              <a:t>3</a:t>
            </a:fld>
            <a:endParaRPr lang="en-US" dirty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>
              <a:latin typeface="Times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11245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1pPr>
            <a:lvl2pPr marL="751494" indent="-289036"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2pPr>
            <a:lvl3pPr marL="1156145" indent="-231229"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3pPr>
            <a:lvl4pPr marL="1618602" indent="-231229"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4pPr>
            <a:lvl5pPr marL="2081060" indent="-231229"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5pPr>
            <a:lvl6pPr marL="2543518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6pPr>
            <a:lvl7pPr marL="3005976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7pPr>
            <a:lvl8pPr marL="3468434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8pPr>
            <a:lvl9pPr marL="3930891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9pPr>
          </a:lstStyle>
          <a:p>
            <a:fld id="{AEB0C88E-47E5-4F28-A0D0-F2C69BF81BCE}" type="slidenum">
              <a:rPr lang="en-US" sz="1200"/>
              <a:pPr/>
              <a:t>4</a:t>
            </a:fld>
            <a:endParaRPr lang="en-US" sz="1200" dirty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>
              <a:latin typeface="Times" pitchFamily="-106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86460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1pPr>
            <a:lvl2pPr marL="751494" indent="-289036"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2pPr>
            <a:lvl3pPr marL="1156145" indent="-231229"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3pPr>
            <a:lvl4pPr marL="1618602" indent="-231229"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4pPr>
            <a:lvl5pPr marL="2081060" indent="-231229"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5pPr>
            <a:lvl6pPr marL="2543518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6pPr>
            <a:lvl7pPr marL="3005976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7pPr>
            <a:lvl8pPr marL="3468434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8pPr>
            <a:lvl9pPr marL="3930891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9pPr>
          </a:lstStyle>
          <a:p>
            <a:fld id="{AEB0C88E-47E5-4F28-A0D0-F2C69BF81BCE}" type="slidenum">
              <a:rPr lang="en-US" sz="1200"/>
              <a:pPr/>
              <a:t>5</a:t>
            </a:fld>
            <a:endParaRPr lang="en-US" sz="1200" dirty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>
              <a:latin typeface="Times" pitchFamily="-106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0900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1pPr>
            <a:lvl2pPr marL="751494" indent="-289036"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2pPr>
            <a:lvl3pPr marL="1156145" indent="-231229"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3pPr>
            <a:lvl4pPr marL="1618602" indent="-231229"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4pPr>
            <a:lvl5pPr marL="2081060" indent="-231229"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5pPr>
            <a:lvl6pPr marL="2543518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6pPr>
            <a:lvl7pPr marL="3005976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7pPr>
            <a:lvl8pPr marL="3468434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8pPr>
            <a:lvl9pPr marL="3930891" indent="-23122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06" charset="0"/>
                <a:ea typeface="ＭＳ Ｐゴシック" pitchFamily="34" charset="-128"/>
              </a:defRPr>
            </a:lvl9pPr>
          </a:lstStyle>
          <a:p>
            <a:fld id="{AEB0C88E-47E5-4F28-A0D0-F2C69BF81BCE}" type="slidenum">
              <a:rPr lang="en-US" sz="1200"/>
              <a:pPr/>
              <a:t>6</a:t>
            </a:fld>
            <a:endParaRPr lang="en-US" sz="1200" dirty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>
              <a:latin typeface="Times" pitchFamily="-106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370565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01304-89E5-FC41-ACFD-0B55FAE87A5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F631D-52DB-1447-A226-82DE15F1CC4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51F7A-9A99-F440-AB2E-A35E1161887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BB5A-4CA8-5248-87E5-87E4D55D6F5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C65D0-4649-F446-A949-9E1E20E5E10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0AF15-F3FB-A74B-AAEA-D2BF70839CD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1B0D1-A880-E34D-AFCF-959556EE692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F9CC5-A27F-0847-A803-E78652675D7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BC664-25E8-FD45-80CF-0A4EAF443B3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0D1C7-DAD4-FA4C-B411-5E87C498A99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C9F08-5894-124D-8228-182F46930F6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28619F-CFF2-5C43-B53A-D6B9DFB973F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HUjsEFkFyYs" TargetMode="External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304800"/>
            <a:ext cx="9067800" cy="1774825"/>
          </a:xfrm>
        </p:spPr>
        <p:txBody>
          <a:bodyPr>
            <a:normAutofit/>
          </a:bodyPr>
          <a:lstStyle/>
          <a:p>
            <a:r>
              <a:rPr lang="en-US" sz="4300" dirty="0" smtClean="0">
                <a:solidFill>
                  <a:srgbClr val="000000"/>
                </a:solidFill>
              </a:rPr>
              <a:t>My Successful Habits </a:t>
            </a:r>
            <a:r>
              <a:rPr lang="en-US" dirty="0" smtClean="0">
                <a:solidFill>
                  <a:srgbClr val="000000"/>
                </a:solidFill>
              </a:rPr>
              <a:t/>
            </a:r>
            <a:br>
              <a:rPr lang="en-US" dirty="0" smtClean="0">
                <a:solidFill>
                  <a:srgbClr val="000000"/>
                </a:solidFill>
              </a:rPr>
            </a:br>
            <a:r>
              <a:rPr lang="en-US" i="1" dirty="0" smtClean="0">
                <a:solidFill>
                  <a:srgbClr val="000000"/>
                </a:solidFill>
              </a:rPr>
              <a:t>Thinking Forward, Acting Now</a:t>
            </a:r>
            <a:endParaRPr lang="en-US" i="1" dirty="0">
              <a:solidFill>
                <a:srgbClr val="000000"/>
              </a:solidFill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rgbClr val="000000"/>
                </a:solidFill>
              </a:rPr>
              <a:t>8</a:t>
            </a:r>
            <a:r>
              <a:rPr lang="en-US" baseline="30000" dirty="0" smtClean="0">
                <a:solidFill>
                  <a:srgbClr val="000000"/>
                </a:solidFill>
              </a:rPr>
              <a:t>th</a:t>
            </a:r>
            <a:r>
              <a:rPr lang="en-US" dirty="0" smtClean="0">
                <a:solidFill>
                  <a:srgbClr val="000000"/>
                </a:solidFill>
              </a:rPr>
              <a:t> Grade 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Advisory Activity 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06" t="37249" r="80276" b="52935"/>
          <a:stretch/>
        </p:blipFill>
        <p:spPr bwMode="auto">
          <a:xfrm>
            <a:off x="1905000" y="1905000"/>
            <a:ext cx="5496067" cy="2446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>
                <a:ea typeface="ＭＳ Ｐゴシック" pitchFamily="34" charset="-128"/>
              </a:rPr>
              <a:t>8</a:t>
            </a:r>
            <a:r>
              <a:rPr lang="en-US" baseline="30000" dirty="0">
                <a:ea typeface="ＭＳ Ｐゴシック" pitchFamily="34" charset="-128"/>
              </a:rPr>
              <a:t>th</a:t>
            </a:r>
            <a:r>
              <a:rPr lang="en-US" dirty="0">
                <a:ea typeface="ＭＳ Ｐゴシック" pitchFamily="34" charset="-128"/>
              </a:rPr>
              <a:t> Grade Academic Habits of </a:t>
            </a:r>
            <a:r>
              <a:rPr lang="en-US" dirty="0" smtClean="0">
                <a:ea typeface="ＭＳ Ｐゴシック" pitchFamily="34" charset="-128"/>
              </a:rPr>
              <a:t>Success</a:t>
            </a:r>
            <a:br>
              <a:rPr lang="en-US" dirty="0" smtClean="0">
                <a:ea typeface="ＭＳ Ｐゴシック" pitchFamily="34" charset="-128"/>
              </a:rPr>
            </a:br>
            <a:r>
              <a:rPr lang="en-US" sz="3600" i="1" dirty="0">
                <a:ea typeface="ＭＳ Ｐゴシック" pitchFamily="34" charset="-128"/>
              </a:rPr>
              <a:t>Individual Reflection</a:t>
            </a:r>
            <a:endParaRPr lang="en-US" sz="3600" i="1" dirty="0" smtClean="0">
              <a:ea typeface="ＭＳ Ｐゴシック" pitchFamily="34" charset="-128"/>
            </a:endParaRPr>
          </a:p>
        </p:txBody>
      </p:sp>
      <p:sp>
        <p:nvSpPr>
          <p:cNvPr id="735235" name="Rectangle 3"/>
          <p:cNvSpPr>
            <a:spLocks noGrp="1" noChangeArrowheads="1"/>
          </p:cNvSpPr>
          <p:nvPr>
            <p:ph idx="1"/>
          </p:nvPr>
        </p:nvSpPr>
        <p:spPr>
          <a:xfrm>
            <a:off x="0" y="1371600"/>
            <a:ext cx="9144000" cy="5486399"/>
          </a:xfrm>
        </p:spPr>
        <p:txBody>
          <a:bodyPr>
            <a:normAutofit/>
          </a:bodyPr>
          <a:lstStyle/>
          <a:p>
            <a:pPr marL="0" indent="0">
              <a:spcBef>
                <a:spcPts val="300"/>
              </a:spcBef>
              <a:buNone/>
            </a:pPr>
            <a:r>
              <a:rPr lang="en-US" sz="3000" dirty="0">
                <a:ea typeface="ＭＳ Ｐゴシック" pitchFamily="34" charset="-128"/>
              </a:rPr>
              <a:t>Rate how well you do on each of these </a:t>
            </a:r>
            <a:r>
              <a:rPr lang="en-US" sz="3000" dirty="0" smtClean="0">
                <a:ea typeface="ＭＳ Ｐゴシック" pitchFamily="34" charset="-128"/>
              </a:rPr>
              <a:t>habits </a:t>
            </a:r>
            <a:r>
              <a:rPr lang="en-US" sz="3000" dirty="0">
                <a:ea typeface="ＭＳ Ｐゴシック" pitchFamily="34" charset="-128"/>
              </a:rPr>
              <a:t>from 1-3</a:t>
            </a:r>
          </a:p>
          <a:p>
            <a:pPr lvl="1">
              <a:spcBef>
                <a:spcPts val="300"/>
              </a:spcBef>
            </a:pPr>
            <a:r>
              <a:rPr lang="en-US" sz="2600" dirty="0">
                <a:ea typeface="ＭＳ Ｐゴシック" pitchFamily="34" charset="-128"/>
              </a:rPr>
              <a:t>1) Not well, 2) Fairly well, 3) Very well </a:t>
            </a:r>
          </a:p>
          <a:p>
            <a:pPr marL="0" indent="0">
              <a:buNone/>
              <a:defRPr/>
            </a:pPr>
            <a:r>
              <a:rPr lang="en-US" sz="2900" dirty="0" smtClean="0">
                <a:ea typeface="ＭＳ Ｐゴシック" pitchFamily="34" charset="-128"/>
              </a:rPr>
              <a:t>Describe why </a:t>
            </a:r>
            <a:r>
              <a:rPr lang="en-US" sz="2900" dirty="0">
                <a:ea typeface="ＭＳ Ｐゴシック" pitchFamily="34" charset="-128"/>
              </a:rPr>
              <a:t>these </a:t>
            </a:r>
            <a:r>
              <a:rPr lang="en-US" sz="2900" dirty="0" smtClean="0">
                <a:ea typeface="ＭＳ Ｐゴシック" pitchFamily="34" charset="-128"/>
              </a:rPr>
              <a:t>habits </a:t>
            </a:r>
            <a:r>
              <a:rPr lang="en-US" sz="2900" dirty="0">
                <a:ea typeface="ＭＳ Ｐゴシック" pitchFamily="34" charset="-128"/>
              </a:rPr>
              <a:t>may or may not work for you</a:t>
            </a:r>
            <a:r>
              <a:rPr lang="en-US" sz="2900" dirty="0" smtClean="0">
                <a:ea typeface="ＭＳ Ｐゴシック" pitchFamily="34" charset="-128"/>
              </a:rPr>
              <a:t>.</a:t>
            </a:r>
            <a:endParaRPr lang="en-US" sz="2900" dirty="0" smtClean="0"/>
          </a:p>
          <a:p>
            <a:pPr marL="914400" lvl="1" indent="-514350">
              <a:buFont typeface="+mj-lt"/>
              <a:buAutoNum type="arabicPeriod"/>
              <a:defRPr/>
            </a:pPr>
            <a:r>
              <a:rPr lang="en-US" sz="2700" dirty="0" smtClean="0"/>
              <a:t>Use </a:t>
            </a:r>
            <a:r>
              <a:rPr lang="en-US" sz="2700" dirty="0"/>
              <a:t>your </a:t>
            </a:r>
            <a:r>
              <a:rPr lang="en-US" sz="2700" dirty="0" smtClean="0"/>
              <a:t>planner every day </a:t>
            </a:r>
            <a:endParaRPr lang="en-US" sz="2700" dirty="0"/>
          </a:p>
          <a:p>
            <a:pPr marL="914400" lvl="1" indent="-514350">
              <a:buFont typeface="+mj-lt"/>
              <a:buAutoNum type="arabicPeriod"/>
              <a:defRPr/>
            </a:pPr>
            <a:r>
              <a:rPr lang="en-US" sz="2700" dirty="0"/>
              <a:t>Take </a:t>
            </a:r>
            <a:r>
              <a:rPr lang="en-US" sz="2700" dirty="0" smtClean="0"/>
              <a:t>Cornell Notes </a:t>
            </a:r>
            <a:r>
              <a:rPr lang="en-US" sz="2700" dirty="0"/>
              <a:t>in class and </a:t>
            </a:r>
            <a:r>
              <a:rPr lang="en-US" sz="2700" dirty="0" smtClean="0"/>
              <a:t>while reading</a:t>
            </a:r>
            <a:endParaRPr lang="en-US" sz="2700" dirty="0"/>
          </a:p>
          <a:p>
            <a:pPr marL="914400" lvl="1" indent="-514350">
              <a:buFont typeface="+mj-lt"/>
              <a:buAutoNum type="arabicPeriod"/>
              <a:defRPr/>
            </a:pPr>
            <a:r>
              <a:rPr lang="en-US" sz="2700" dirty="0"/>
              <a:t>Have a daily homework schedule</a:t>
            </a:r>
          </a:p>
          <a:p>
            <a:pPr marL="914400" lvl="1" indent="-514350">
              <a:buFont typeface="Calibri" pitchFamily="34" charset="0"/>
              <a:buAutoNum type="arabicPeriod"/>
              <a:defRPr/>
            </a:pPr>
            <a:r>
              <a:rPr lang="en-US" sz="2700" dirty="0" smtClean="0"/>
              <a:t>Show strong effort every day on school work  </a:t>
            </a:r>
          </a:p>
          <a:p>
            <a:pPr marL="914400" lvl="1" indent="-514350">
              <a:buFont typeface="Calibri" pitchFamily="34" charset="0"/>
              <a:buAutoNum type="arabicPeriod"/>
              <a:defRPr/>
            </a:pPr>
            <a:r>
              <a:rPr lang="en-US" sz="2700" dirty="0" smtClean="0"/>
              <a:t>Be persistent &amp; keep trying when things get difficult</a:t>
            </a:r>
          </a:p>
          <a:p>
            <a:pPr marL="914400" lvl="1" indent="-514350">
              <a:buFont typeface="Calibri" pitchFamily="34" charset="0"/>
              <a:buAutoNum type="arabicPeriod"/>
              <a:defRPr/>
            </a:pPr>
            <a:r>
              <a:rPr lang="en-US" sz="2700" dirty="0" smtClean="0"/>
              <a:t>Seek help when you are stuck on assignments </a:t>
            </a:r>
            <a:endParaRPr lang="en-US" sz="27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3" t="34559" r="80276" b="43118"/>
          <a:stretch/>
        </p:blipFill>
        <p:spPr bwMode="auto">
          <a:xfrm>
            <a:off x="7391400" y="5257800"/>
            <a:ext cx="1752599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16190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2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991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Video: Good Study Habits</a:t>
            </a:r>
            <a:endParaRPr lang="en-US" i="1" dirty="0"/>
          </a:p>
        </p:txBody>
      </p:sp>
      <p:sp>
        <p:nvSpPr>
          <p:cNvPr id="735235" name="Rectangle 3"/>
          <p:cNvSpPr>
            <a:spLocks noGrp="1" noChangeArrowheads="1"/>
          </p:cNvSpPr>
          <p:nvPr>
            <p:ph idx="1"/>
          </p:nvPr>
        </p:nvSpPr>
        <p:spPr>
          <a:xfrm>
            <a:off x="76200" y="1371600"/>
            <a:ext cx="9067800" cy="4754563"/>
          </a:xfrm>
        </p:spPr>
        <p:txBody>
          <a:bodyPr>
            <a:normAutofit/>
          </a:bodyPr>
          <a:lstStyle/>
          <a:p>
            <a:pPr marL="0" indent="0">
              <a:spcBef>
                <a:spcPts val="300"/>
              </a:spcBef>
              <a:buNone/>
            </a:pPr>
            <a:r>
              <a:rPr lang="en-US" sz="3600" dirty="0" smtClean="0"/>
              <a:t>Listen for:</a:t>
            </a:r>
          </a:p>
          <a:p>
            <a:pPr marL="625475" lvl="1" indent="-336550">
              <a:spcBef>
                <a:spcPts val="300"/>
              </a:spcBef>
            </a:pPr>
            <a:r>
              <a:rPr lang="en-US" sz="3000" dirty="0" smtClean="0"/>
              <a:t>What are some tips to improve your focus?</a:t>
            </a:r>
          </a:p>
          <a:p>
            <a:pPr marL="625475" lvl="1" indent="-336550">
              <a:spcBef>
                <a:spcPts val="300"/>
              </a:spcBef>
            </a:pPr>
            <a:r>
              <a:rPr lang="en-US" sz="3000" dirty="0" smtClean="0"/>
              <a:t>What benefits did this student see when he used these study strategies?</a:t>
            </a:r>
          </a:p>
          <a:p>
            <a:pPr marL="0" indent="0" algn="ctr">
              <a:spcBef>
                <a:spcPts val="0"/>
              </a:spcBef>
              <a:buNone/>
            </a:pPr>
            <a:endParaRPr lang="en-US" sz="2000" i="1" dirty="0" smtClean="0"/>
          </a:p>
          <a:p>
            <a:pPr marL="0" indent="0" algn="ctr">
              <a:spcBef>
                <a:spcPts val="0"/>
              </a:spcBef>
              <a:buNone/>
            </a:pPr>
            <a:endParaRPr lang="en-US" sz="2000" i="1" dirty="0"/>
          </a:p>
          <a:p>
            <a:pPr marL="0" indent="0" algn="ctr">
              <a:spcBef>
                <a:spcPts val="0"/>
              </a:spcBef>
              <a:buNone/>
            </a:pPr>
            <a:r>
              <a:rPr lang="en-US" sz="2000" i="1" dirty="0" smtClean="0"/>
              <a:t>(Click on picture to play video)</a:t>
            </a:r>
            <a:endParaRPr lang="en-US" sz="2000" dirty="0"/>
          </a:p>
        </p:txBody>
      </p:sp>
      <p:pic>
        <p:nvPicPr>
          <p:cNvPr id="2051" name="Picture 3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10" t="28182" r="69064" b="53933"/>
          <a:stretch/>
        </p:blipFill>
        <p:spPr bwMode="auto">
          <a:xfrm>
            <a:off x="2133600" y="4646814"/>
            <a:ext cx="4921135" cy="2211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40015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>
                <a:ea typeface="ＭＳ Ｐゴシック" pitchFamily="34" charset="-128"/>
              </a:rPr>
              <a:t>Planner with Estimated Times for Tasks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1" t="23264" r="66951" b="52397"/>
          <a:stretch/>
        </p:blipFill>
        <p:spPr bwMode="auto">
          <a:xfrm>
            <a:off x="0" y="1600200"/>
            <a:ext cx="9144000" cy="5257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Arrow Connector 7"/>
          <p:cNvCxnSpPr>
            <a:cxnSpLocks noChangeShapeType="1"/>
          </p:cNvCxnSpPr>
          <p:nvPr/>
        </p:nvCxnSpPr>
        <p:spPr bwMode="auto">
          <a:xfrm flipH="1">
            <a:off x="4953000" y="4648200"/>
            <a:ext cx="1752600" cy="838200"/>
          </a:xfrm>
          <a:prstGeom prst="straightConnector1">
            <a:avLst/>
          </a:prstGeom>
          <a:noFill/>
          <a:ln w="63500">
            <a:solidFill>
              <a:srgbClr val="FE1708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9373331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>
                <a:ea typeface="ＭＳ Ｐゴシック" pitchFamily="34" charset="-128"/>
              </a:rPr>
              <a:t>Tips for Improving Concentration</a:t>
            </a:r>
            <a:br>
              <a:rPr lang="en-US" dirty="0" smtClean="0">
                <a:ea typeface="ＭＳ Ｐゴシック" pitchFamily="34" charset="-128"/>
              </a:rPr>
            </a:br>
            <a:r>
              <a:rPr lang="en-US" sz="3100" i="1" dirty="0" smtClean="0">
                <a:ea typeface="ＭＳ Ｐゴシック" pitchFamily="34" charset="-128"/>
              </a:rPr>
              <a:t>Individual Reflection</a:t>
            </a:r>
          </a:p>
        </p:txBody>
      </p:sp>
      <p:sp>
        <p:nvSpPr>
          <p:cNvPr id="735235" name="Rectangle 3"/>
          <p:cNvSpPr>
            <a:spLocks noGrp="1" noChangeArrowheads="1"/>
          </p:cNvSpPr>
          <p:nvPr>
            <p:ph idx="1"/>
          </p:nvPr>
        </p:nvSpPr>
        <p:spPr>
          <a:xfrm>
            <a:off x="0" y="1371600"/>
            <a:ext cx="9144000" cy="5486399"/>
          </a:xfrm>
        </p:spPr>
        <p:txBody>
          <a:bodyPr>
            <a:normAutofit/>
          </a:bodyPr>
          <a:lstStyle/>
          <a:p>
            <a:pPr marL="0" indent="0">
              <a:spcBef>
                <a:spcPts val="300"/>
              </a:spcBef>
              <a:buNone/>
            </a:pPr>
            <a:r>
              <a:rPr lang="en-US" sz="3000" dirty="0" smtClean="0">
                <a:ea typeface="ＭＳ Ｐゴシック" pitchFamily="34" charset="-128"/>
              </a:rPr>
              <a:t>Rate how well you do on each of these tips from 1-3</a:t>
            </a:r>
          </a:p>
          <a:p>
            <a:pPr lvl="1">
              <a:spcBef>
                <a:spcPts val="300"/>
              </a:spcBef>
            </a:pPr>
            <a:r>
              <a:rPr lang="en-US" sz="2600" dirty="0" smtClean="0">
                <a:ea typeface="ＭＳ Ｐゴシック" pitchFamily="34" charset="-128"/>
              </a:rPr>
              <a:t>1) Not well, 2) Fairly well, 3) Very well </a:t>
            </a:r>
          </a:p>
          <a:p>
            <a:pPr marL="0" indent="0">
              <a:spcBef>
                <a:spcPts val="300"/>
              </a:spcBef>
              <a:buNone/>
            </a:pPr>
            <a:r>
              <a:rPr lang="en-US" sz="3000" dirty="0" smtClean="0">
                <a:ea typeface="ＭＳ Ｐゴシック" pitchFamily="34" charset="-128"/>
              </a:rPr>
              <a:t>Describe why these tips may or may not work for you</a:t>
            </a:r>
          </a:p>
          <a:p>
            <a:pPr marL="914400" lvl="1" indent="-514350">
              <a:spcBef>
                <a:spcPts val="300"/>
              </a:spcBef>
              <a:buFont typeface="+mj-lt"/>
              <a:buAutoNum type="arabicPeriod"/>
            </a:pPr>
            <a:r>
              <a:rPr lang="en-US" sz="3200" dirty="0" smtClean="0">
                <a:ea typeface="ＭＳ Ｐゴシック" pitchFamily="34" charset="-128"/>
              </a:rPr>
              <a:t>Create a list before your study session</a:t>
            </a:r>
          </a:p>
          <a:p>
            <a:pPr marL="914400" lvl="1" indent="-514350">
              <a:spcBef>
                <a:spcPts val="300"/>
              </a:spcBef>
              <a:buFont typeface="+mj-lt"/>
              <a:buAutoNum type="arabicPeriod"/>
            </a:pPr>
            <a:r>
              <a:rPr lang="en-US" sz="3200" dirty="0" smtClean="0">
                <a:ea typeface="ＭＳ Ｐゴシック" pitchFamily="34" charset="-128"/>
              </a:rPr>
              <a:t>Prioritize your list of tasks </a:t>
            </a:r>
          </a:p>
          <a:p>
            <a:pPr marL="914400" lvl="1" indent="-514350">
              <a:spcBef>
                <a:spcPts val="300"/>
              </a:spcBef>
              <a:buFont typeface="+mj-lt"/>
              <a:buAutoNum type="arabicPeriod"/>
            </a:pPr>
            <a:r>
              <a:rPr lang="en-US" sz="3200" dirty="0" smtClean="0">
                <a:ea typeface="ＭＳ Ｐゴシック" pitchFamily="34" charset="-128"/>
              </a:rPr>
              <a:t>Put an estimated time for each task (and readjust as needed.)</a:t>
            </a:r>
          </a:p>
          <a:p>
            <a:pPr marL="914400" lvl="1" indent="-514350">
              <a:spcBef>
                <a:spcPts val="300"/>
              </a:spcBef>
              <a:buFont typeface="+mj-lt"/>
              <a:buAutoNum type="arabicPeriod"/>
            </a:pPr>
            <a:r>
              <a:rPr lang="en-US" sz="3200" dirty="0" smtClean="0">
                <a:ea typeface="ＭＳ Ｐゴシック" pitchFamily="34" charset="-128"/>
              </a:rPr>
              <a:t>Look at your timer occasionally as you work on your task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49" t="33080" r="73613" b="54145"/>
          <a:stretch/>
        </p:blipFill>
        <p:spPr bwMode="auto">
          <a:xfrm>
            <a:off x="6477000" y="5742409"/>
            <a:ext cx="2712646" cy="111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60897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ea typeface="ＭＳ Ｐゴシック" pitchFamily="34" charset="-128"/>
              </a:rPr>
              <a:t>Concentration and Habits </a:t>
            </a:r>
            <a:r>
              <a:rPr lang="en-US" dirty="0">
                <a:ea typeface="ＭＳ Ｐゴシック" pitchFamily="34" charset="-128"/>
              </a:rPr>
              <a:t>of </a:t>
            </a:r>
            <a:r>
              <a:rPr lang="en-US" dirty="0" smtClean="0">
                <a:ea typeface="ＭＳ Ｐゴシック" pitchFamily="34" charset="-128"/>
              </a:rPr>
              <a:t>Success</a:t>
            </a:r>
            <a:br>
              <a:rPr lang="en-US" dirty="0" smtClean="0">
                <a:ea typeface="ＭＳ Ｐゴシック" pitchFamily="34" charset="-128"/>
              </a:rPr>
            </a:br>
            <a:r>
              <a:rPr lang="en-US" sz="4000" i="1" dirty="0" smtClean="0">
                <a:ea typeface="ＭＳ Ｐゴシック" pitchFamily="34" charset="-128"/>
              </a:rPr>
              <a:t>Pair and Share</a:t>
            </a:r>
          </a:p>
        </p:txBody>
      </p:sp>
      <p:sp>
        <p:nvSpPr>
          <p:cNvPr id="735235" name="Rectangle 3"/>
          <p:cNvSpPr>
            <a:spLocks noGrp="1" noChangeArrowheads="1"/>
          </p:cNvSpPr>
          <p:nvPr>
            <p:ph idx="1"/>
          </p:nvPr>
        </p:nvSpPr>
        <p:spPr>
          <a:xfrm>
            <a:off x="0" y="1371600"/>
            <a:ext cx="9144000" cy="5486399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en-US" dirty="0" smtClean="0">
                <a:ea typeface="ＭＳ Ｐゴシック" pitchFamily="34" charset="-128"/>
              </a:rPr>
              <a:t>Which </a:t>
            </a:r>
            <a:r>
              <a:rPr lang="en-US" b="1" dirty="0" smtClean="0">
                <a:ea typeface="ＭＳ Ｐゴシック" pitchFamily="34" charset="-128"/>
              </a:rPr>
              <a:t>tips for concentration </a:t>
            </a:r>
            <a:r>
              <a:rPr lang="en-US" dirty="0" smtClean="0">
                <a:ea typeface="ＭＳ Ｐゴシック" pitchFamily="34" charset="-128"/>
              </a:rPr>
              <a:t>will you or do you utilize the most? Why will you use these </a:t>
            </a:r>
            <a:r>
              <a:rPr lang="en-US" b="1" dirty="0" smtClean="0">
                <a:ea typeface="ＭＳ Ｐゴシック" pitchFamily="34" charset="-128"/>
              </a:rPr>
              <a:t>tips</a:t>
            </a:r>
            <a:r>
              <a:rPr lang="en-US" dirty="0" smtClean="0">
                <a:ea typeface="ＭＳ Ｐゴシック" pitchFamily="34" charset="-128"/>
              </a:rPr>
              <a:t>?</a:t>
            </a:r>
          </a:p>
          <a:p>
            <a:pPr marL="914400" lvl="1" indent="-514350">
              <a:spcBef>
                <a:spcPts val="300"/>
              </a:spcBef>
            </a:pPr>
            <a:r>
              <a:rPr lang="en-US" dirty="0">
                <a:ea typeface="ＭＳ Ｐゴシック" pitchFamily="34" charset="-128"/>
              </a:rPr>
              <a:t>Create a </a:t>
            </a:r>
            <a:r>
              <a:rPr lang="en-US" dirty="0" smtClean="0">
                <a:ea typeface="ＭＳ Ｐゴシック" pitchFamily="34" charset="-128"/>
              </a:rPr>
              <a:t>list, prioritize your tasks, estimate </a:t>
            </a:r>
            <a:r>
              <a:rPr lang="en-US" dirty="0">
                <a:ea typeface="ＭＳ Ｐゴシック" pitchFamily="34" charset="-128"/>
              </a:rPr>
              <a:t>time </a:t>
            </a:r>
            <a:r>
              <a:rPr lang="en-US" dirty="0" smtClean="0">
                <a:ea typeface="ＭＳ Ｐゴシック" pitchFamily="34" charset="-128"/>
              </a:rPr>
              <a:t>for tasks, look </a:t>
            </a:r>
            <a:r>
              <a:rPr lang="en-US" dirty="0">
                <a:ea typeface="ＭＳ Ｐゴシック" pitchFamily="34" charset="-128"/>
              </a:rPr>
              <a:t>at your timer </a:t>
            </a:r>
            <a:r>
              <a:rPr lang="en-US" dirty="0" smtClean="0">
                <a:ea typeface="ＭＳ Ｐゴシック" pitchFamily="34" charset="-128"/>
              </a:rPr>
              <a:t>to see time left for task </a:t>
            </a:r>
          </a:p>
          <a:p>
            <a:pPr marL="0" indent="0">
              <a:spcBef>
                <a:spcPts val="300"/>
              </a:spcBef>
              <a:buNone/>
            </a:pPr>
            <a:r>
              <a:rPr lang="en-US" dirty="0">
                <a:ea typeface="ＭＳ Ｐゴシック" pitchFamily="34" charset="-128"/>
              </a:rPr>
              <a:t>Which </a:t>
            </a:r>
            <a:r>
              <a:rPr lang="en-US" b="1" dirty="0" smtClean="0">
                <a:ea typeface="ＭＳ Ｐゴシック" pitchFamily="34" charset="-128"/>
              </a:rPr>
              <a:t>habits of success </a:t>
            </a:r>
            <a:r>
              <a:rPr lang="en-US" dirty="0">
                <a:ea typeface="ＭＳ Ｐゴシック" pitchFamily="34" charset="-128"/>
              </a:rPr>
              <a:t>will you or do you utilize the most? Why will you use these </a:t>
            </a:r>
            <a:r>
              <a:rPr lang="en-US" b="1" dirty="0" smtClean="0">
                <a:ea typeface="ＭＳ Ｐゴシック" pitchFamily="34" charset="-128"/>
              </a:rPr>
              <a:t>habits</a:t>
            </a:r>
            <a:r>
              <a:rPr lang="en-US" dirty="0" smtClean="0">
                <a:ea typeface="ＭＳ Ｐゴシック" pitchFamily="34" charset="-128"/>
              </a:rPr>
              <a:t>?</a:t>
            </a:r>
          </a:p>
          <a:p>
            <a:pPr marL="914400" lvl="1" indent="-514350">
              <a:defRPr/>
            </a:pPr>
            <a:r>
              <a:rPr lang="en-US" dirty="0"/>
              <a:t>Use </a:t>
            </a:r>
            <a:r>
              <a:rPr lang="en-US" dirty="0" smtClean="0"/>
              <a:t>a planner, take notes </a:t>
            </a:r>
            <a:r>
              <a:rPr lang="en-US" dirty="0"/>
              <a:t>in </a:t>
            </a:r>
            <a:r>
              <a:rPr lang="en-US" dirty="0" smtClean="0"/>
              <a:t>class, set daily </a:t>
            </a:r>
            <a:r>
              <a:rPr lang="en-US" dirty="0"/>
              <a:t>homework </a:t>
            </a:r>
            <a:r>
              <a:rPr lang="en-US" dirty="0" smtClean="0"/>
              <a:t>schedule, show strong effort, be persistent, seek help</a:t>
            </a:r>
            <a:endParaRPr lang="en-US" dirty="0"/>
          </a:p>
          <a:p>
            <a:pPr marL="914400" lvl="1" indent="-514350">
              <a:spcBef>
                <a:spcPts val="300"/>
              </a:spcBef>
            </a:pPr>
            <a:endParaRPr lang="en-US" dirty="0">
              <a:ea typeface="ＭＳ Ｐゴシック" pitchFamily="34" charset="-128"/>
            </a:endParaRPr>
          </a:p>
          <a:p>
            <a:pPr marL="514350" indent="-514350">
              <a:spcBef>
                <a:spcPts val="300"/>
              </a:spcBef>
            </a:pPr>
            <a:endParaRPr lang="en-US" dirty="0">
              <a:ea typeface="ＭＳ Ｐゴシック" pitchFamily="34" charset="-128"/>
            </a:endParaRPr>
          </a:p>
          <a:p>
            <a:pPr lvl="1">
              <a:defRPr/>
            </a:pPr>
            <a:endParaRPr lang="en-US" dirty="0" smtClean="0">
              <a:ea typeface="ＭＳ Ｐゴシック" pitchFamily="34" charset="-128"/>
            </a:endParaRPr>
          </a:p>
          <a:p>
            <a:pPr lvl="1">
              <a:defRPr/>
            </a:pP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8" t="31198" r="78429" b="39487"/>
          <a:stretch/>
        </p:blipFill>
        <p:spPr bwMode="auto">
          <a:xfrm>
            <a:off x="7543800" y="5231460"/>
            <a:ext cx="1600200" cy="1622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41722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Breeze.thmx</Template>
  <TotalTime>22132</TotalTime>
  <Words>317</Words>
  <Application>Microsoft Macintosh PowerPoint</Application>
  <PresentationFormat>On-screen Show (4:3)</PresentationFormat>
  <Paragraphs>43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My Successful Habits  Thinking Forward, Acting Now</vt:lpstr>
      <vt:lpstr>8th Grade Academic Habits of Success Individual Reflection</vt:lpstr>
      <vt:lpstr>Video: Good Study Habits</vt:lpstr>
      <vt:lpstr>Planner with Estimated Times for Tasks</vt:lpstr>
      <vt:lpstr>Tips for Improving Concentration Individual Reflection</vt:lpstr>
      <vt:lpstr>Concentration and Habits of Success Pair and Share</vt:lpstr>
    </vt:vector>
  </TitlesOfParts>
  <Company>뿿붠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wtm spps</dc:creator>
  <cp:lastModifiedBy>User</cp:lastModifiedBy>
  <cp:revision>517</cp:revision>
  <cp:lastPrinted>2008-07-28T22:46:31Z</cp:lastPrinted>
  <dcterms:created xsi:type="dcterms:W3CDTF">2011-05-09T17:39:49Z</dcterms:created>
  <dcterms:modified xsi:type="dcterms:W3CDTF">2013-09-04T19:11:26Z</dcterms:modified>
</cp:coreProperties>
</file>